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430" r:id="rId4"/>
    <p:sldId id="456" r:id="rId5"/>
    <p:sldId id="429" r:id="rId6"/>
    <p:sldId id="431" r:id="rId7"/>
    <p:sldId id="446" r:id="rId8"/>
    <p:sldId id="447" r:id="rId9"/>
    <p:sldId id="432" r:id="rId10"/>
    <p:sldId id="448" r:id="rId11"/>
    <p:sldId id="449" r:id="rId12"/>
    <p:sldId id="450" r:id="rId13"/>
    <p:sldId id="451" r:id="rId14"/>
    <p:sldId id="452" r:id="rId15"/>
    <p:sldId id="453" r:id="rId16"/>
    <p:sldId id="454" r:id="rId17"/>
    <p:sldId id="455" r:id="rId18"/>
    <p:sldId id="423" r:id="rId19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71680C36-5DFD-4AE3-83FD-6E690C276749}">
          <p14:sldIdLst>
            <p14:sldId id="256"/>
            <p14:sldId id="257"/>
            <p14:sldId id="430"/>
            <p14:sldId id="456"/>
            <p14:sldId id="429"/>
            <p14:sldId id="431"/>
            <p14:sldId id="446"/>
            <p14:sldId id="447"/>
            <p14:sldId id="432"/>
            <p14:sldId id="448"/>
            <p14:sldId id="449"/>
            <p14:sldId id="450"/>
            <p14:sldId id="451"/>
            <p14:sldId id="452"/>
            <p14:sldId id="453"/>
            <p14:sldId id="454"/>
            <p14:sldId id="455"/>
            <p14:sldId id="4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99"/>
    <a:srgbClr val="777777"/>
    <a:srgbClr val="00CC99"/>
    <a:srgbClr val="FFFF66"/>
    <a:srgbClr val="FFFF00"/>
    <a:srgbClr val="CCECFF"/>
    <a:srgbClr val="FFFFCC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50" autoAdjust="0"/>
    <p:restoredTop sz="98492" autoAdjust="0"/>
  </p:normalViewPr>
  <p:slideViewPr>
    <p:cSldViewPr>
      <p:cViewPr varScale="1">
        <p:scale>
          <a:sx n="110" d="100"/>
          <a:sy n="110" d="100"/>
        </p:scale>
        <p:origin x="-156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1E09E-6A67-479C-AE3F-36CFDD21E009}" type="datetimeFigureOut">
              <a:rPr lang="zh-TW" altLang="en-US" smtClean="0"/>
              <a:t>2019/7/17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672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9" y="9429672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170BE-22D0-450D-9E9E-51B03211DD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347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AA746-8A0E-45D4-BEE1-557ED7BD3480}" type="datetimeFigureOut">
              <a:rPr lang="zh-TW" altLang="en-US" smtClean="0"/>
              <a:t>2019/7/17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311B3-58DA-4857-B65A-9C4B1AE5A4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6619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311B3-58DA-4857-B65A-9C4B1AE5A4F3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4910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311B3-58DA-4857-B65A-9C4B1AE5A4F3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9879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311B3-58DA-4857-B65A-9C4B1AE5A4F3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9879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311B3-58DA-4857-B65A-9C4B1AE5A4F3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9879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311B3-58DA-4857-B65A-9C4B1AE5A4F3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9879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311B3-58DA-4857-B65A-9C4B1AE5A4F3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9879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311B3-58DA-4857-B65A-9C4B1AE5A4F3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9879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311B3-58DA-4857-B65A-9C4B1AE5A4F3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9879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311B3-58DA-4857-B65A-9C4B1AE5A4F3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9879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311B3-58DA-4857-B65A-9C4B1AE5A4F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1527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311B3-58DA-4857-B65A-9C4B1AE5A4F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9879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311B3-58DA-4857-B65A-9C4B1AE5A4F3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9879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311B3-58DA-4857-B65A-9C4B1AE5A4F3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9879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311B3-58DA-4857-B65A-9C4B1AE5A4F3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9879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311B3-58DA-4857-B65A-9C4B1AE5A4F3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9879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311B3-58DA-4857-B65A-9C4B1AE5A4F3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9879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311B3-58DA-4857-B65A-9C4B1AE5A4F3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9879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EBB58-3DC6-41EE-A647-F071D92413DC}" type="datetime1">
              <a:rPr lang="zh-TW" altLang="en-US" smtClean="0"/>
              <a:t>2019/7/17</a:t>
            </a:fld>
            <a:endParaRPr lang="zh-TW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3CA607-6364-4AC5-AFDA-13B21DA38AA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F879D-CAEB-4C3B-AA3B-906D7F577E0F}" type="datetime1">
              <a:rPr lang="zh-TW" altLang="en-US" smtClean="0"/>
              <a:t>2019/7/17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A607-6364-4AC5-AFDA-13B21DA38AA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140A-D4C5-429A-A925-6B02C3FAF6B2}" type="datetime1">
              <a:rPr lang="zh-TW" altLang="en-US" smtClean="0"/>
              <a:t>2019/7/17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A607-6364-4AC5-AFDA-13B21DA38AA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60D22-5944-4822-8004-047E70CBA53B}" type="datetime1">
              <a:rPr lang="zh-TW" altLang="en-US" smtClean="0"/>
              <a:t>2019/7/17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A607-6364-4AC5-AFDA-13B21DA38AA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570A-7166-47E5-B032-45880BA03AE0}" type="datetime1">
              <a:rPr lang="zh-TW" altLang="en-US" smtClean="0"/>
              <a:t>2019/7/17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A607-6364-4AC5-AFDA-13B21DA38AA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D9A8-C13D-46CD-8027-8EF132A05B29}" type="datetime1">
              <a:rPr lang="zh-TW" altLang="en-US" smtClean="0"/>
              <a:t>2019/7/17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A607-6364-4AC5-AFDA-13B21DA38AA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E25C-C298-4863-9346-F3090178931F}" type="datetime1">
              <a:rPr lang="zh-TW" altLang="en-US" smtClean="0"/>
              <a:t>2019/7/17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A607-6364-4AC5-AFDA-13B21DA38AA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5A914-2563-4597-94DF-39B28F776C7C}" type="datetime1">
              <a:rPr lang="zh-TW" altLang="en-US" smtClean="0"/>
              <a:t>2019/7/17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A607-6364-4AC5-AFDA-13B21DA38AA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90C6-89CC-4A7D-BE3F-FB0EFD668F18}" type="datetime1">
              <a:rPr lang="zh-TW" altLang="en-US" smtClean="0"/>
              <a:t>2019/7/17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A607-6364-4AC5-AFDA-13B21DA38AA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2A86A-170F-4CE0-B051-F68657E813DC}" type="datetime1">
              <a:rPr lang="zh-TW" altLang="en-US" smtClean="0"/>
              <a:t>2019/7/17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A607-6364-4AC5-AFDA-13B21DA38AA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1E4C-0A01-4E45-93A4-8753D828165D}" type="datetime1">
              <a:rPr lang="zh-TW" altLang="en-US" smtClean="0"/>
              <a:t>2019/7/17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A607-6364-4AC5-AFDA-13B21DA38AA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97591F2-7D6D-4E34-9A30-B55528E7D1E8}" type="datetime1">
              <a:rPr lang="zh-TW" altLang="en-US" smtClean="0"/>
              <a:t>2019/7/17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93CA607-6364-4AC5-AFDA-13B21DA38AA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.largan.com.tw/admission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2167881"/>
          </a:xfrm>
        </p:spPr>
        <p:txBody>
          <a:bodyPr anchor="t" anchorCtr="0"/>
          <a:lstStyle/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zh-TW" altLang="en-US" sz="48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</a:t>
            </a:r>
            <a:r>
              <a:rPr lang="zh-TW" altLang="en-US" sz="4800" b="1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立光電</a:t>
            </a:r>
            <a:r>
              <a:rPr lang="zh-TW" altLang="en-US" sz="48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股份有限公司</a:t>
            </a:r>
            <a:r>
              <a:rPr lang="en-US" altLang="zh-TW" sz="4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4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承攬商電子申請系統使用教學</a:t>
            </a:r>
            <a:endParaRPr lang="zh-TW" altLang="en-US" sz="7200" b="1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75656" y="4293096"/>
            <a:ext cx="6400800" cy="1512168"/>
          </a:xfrm>
        </p:spPr>
        <p:txBody>
          <a:bodyPr>
            <a:normAutofit/>
          </a:bodyPr>
          <a:lstStyle/>
          <a:p>
            <a:pPr algn="l"/>
            <a:r>
              <a:rPr lang="zh-TW" altLang="en-US" sz="2600" b="1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負責</a:t>
            </a:r>
            <a:r>
              <a:rPr lang="zh-TW" altLang="en-US" sz="26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人：管理部  張竣翔</a:t>
            </a:r>
            <a:endParaRPr lang="en-US" altLang="zh-TW" sz="2600" b="1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l"/>
            <a:r>
              <a:rPr lang="zh-TW" altLang="en-US" sz="26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分    機：</a:t>
            </a:r>
            <a:r>
              <a:rPr lang="en-US" altLang="zh-TW" sz="26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51208</a:t>
            </a:r>
          </a:p>
          <a:p>
            <a:pPr algn="l"/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2B2C2-7C9D-463A-BB58-BC4DF4CF28BF}" type="datetime1">
              <a:rPr lang="zh-TW" altLang="en-US" smtClean="0"/>
              <a:t>2019/7/17</a:t>
            </a:fld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CD019-70A8-4CB9-807A-846BD2C7E92E}" type="slidenum">
              <a:rPr lang="zh-TW" altLang="en-US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455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864" y="1124744"/>
            <a:ext cx="82296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填入相關資料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施工類別參考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p.16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附件一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endParaRPr lang="zh-TW" altLang="zh-TW" sz="28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施工申請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介面</a:t>
            </a:r>
            <a:endParaRPr lang="zh-TW" altLang="en-US" sz="32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F0AA-1FA4-45D6-8328-C78D06E0DAA0}" type="datetime1">
              <a:rPr lang="zh-TW" altLang="en-US" smtClean="0"/>
              <a:t>2019/7/17</a:t>
            </a:fld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A607-6364-4AC5-AFDA-13B21DA38AA5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2050" name="Picture 2" descr="\\lp-fs\管理部\總務類\5. 安衛個人資料夾\51208竣翔\1.承攬商管理系統\1.系統e化\數字一堆\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73" b="7170"/>
          <a:stretch/>
        </p:blipFill>
        <p:spPr bwMode="auto">
          <a:xfrm>
            <a:off x="539552" y="1623674"/>
            <a:ext cx="7898988" cy="477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橢圓 9"/>
          <p:cNvSpPr/>
          <p:nvPr/>
        </p:nvSpPr>
        <p:spPr>
          <a:xfrm>
            <a:off x="4490952" y="2497366"/>
            <a:ext cx="4050253" cy="42440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319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864" y="1124744"/>
            <a:ext cx="82296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選擇監工主管</a:t>
            </a:r>
            <a:r>
              <a:rPr lang="en-US" altLang="zh-TW" sz="2800" dirty="0" smtClean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請事先向大立確認監工主管</a:t>
            </a:r>
            <a:r>
              <a:rPr lang="en-US" altLang="zh-TW" sz="2800" dirty="0" smtClean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endParaRPr lang="zh-TW" altLang="zh-TW" sz="2800" dirty="0">
              <a:solidFill>
                <a:srgbClr val="FF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施工申請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介面</a:t>
            </a:r>
            <a:endParaRPr lang="zh-TW" altLang="en-US" sz="32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F0AA-1FA4-45D6-8328-C78D06E0DAA0}" type="datetime1">
              <a:rPr lang="zh-TW" altLang="en-US" smtClean="0"/>
              <a:t>2019/7/17</a:t>
            </a:fld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A607-6364-4AC5-AFDA-13B21DA38AA5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3074" name="Picture 2" descr="\\lp-fs\管理部\總務類\5. 安衛個人資料夾\51208竣翔\1.承攬商管理系統\1.系統e化\數字一堆\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3" b="6541"/>
          <a:stretch/>
        </p:blipFill>
        <p:spPr bwMode="auto">
          <a:xfrm>
            <a:off x="454291" y="1628800"/>
            <a:ext cx="7702606" cy="473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橢圓 7"/>
          <p:cNvSpPr/>
          <p:nvPr/>
        </p:nvSpPr>
        <p:spPr>
          <a:xfrm>
            <a:off x="4427984" y="3284984"/>
            <a:ext cx="2808312" cy="2736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7092280" y="5011435"/>
            <a:ext cx="1579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選擇大立監工單位主管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967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864" y="1124744"/>
            <a:ext cx="82296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檢附相關資料</a:t>
            </a:r>
            <a:endParaRPr lang="zh-TW" altLang="zh-TW" sz="28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施工申請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介面</a:t>
            </a:r>
            <a:endParaRPr lang="zh-TW" altLang="en-US" sz="32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F0AA-1FA4-45D6-8328-C78D06E0DAA0}" type="datetime1">
              <a:rPr lang="zh-TW" altLang="en-US" smtClean="0"/>
              <a:t>2019/7/17</a:t>
            </a:fld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A607-6364-4AC5-AFDA-13B21DA38AA5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4098" name="Picture 2" descr="\\lp-fs\管理部\總務類\5. 安衛個人資料夾\51208竣翔\1.承攬商管理系統\1.系統e化\數字一堆\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7" b="23135"/>
          <a:stretch/>
        </p:blipFill>
        <p:spPr bwMode="auto">
          <a:xfrm>
            <a:off x="251520" y="2060848"/>
            <a:ext cx="8666542" cy="391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橢圓 6"/>
          <p:cNvSpPr/>
          <p:nvPr/>
        </p:nvSpPr>
        <p:spPr>
          <a:xfrm>
            <a:off x="3995936" y="2924944"/>
            <a:ext cx="3397167" cy="2736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967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864" y="1124744"/>
            <a:ext cx="82296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填寫攜入廠區危險器具或化學品</a:t>
            </a:r>
            <a:endParaRPr lang="zh-TW" altLang="zh-TW" sz="28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施工申請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介面</a:t>
            </a:r>
            <a:endParaRPr lang="zh-TW" altLang="en-US" sz="32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F0AA-1FA4-45D6-8328-C78D06E0DAA0}" type="datetime1">
              <a:rPr lang="zh-TW" altLang="en-US" smtClean="0"/>
              <a:t>2019/7/17</a:t>
            </a:fld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A607-6364-4AC5-AFDA-13B21DA38AA5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5122" name="Picture 2" descr="\\lp-fs\管理部\總務類\5. 安衛個人資料夾\51208竣翔\1.承攬商管理系統\1.系統e化\數字一堆\1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3" b="5660"/>
          <a:stretch/>
        </p:blipFill>
        <p:spPr bwMode="auto">
          <a:xfrm>
            <a:off x="467544" y="1772816"/>
            <a:ext cx="8187255" cy="462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橢圓 6"/>
          <p:cNvSpPr/>
          <p:nvPr/>
        </p:nvSpPr>
        <p:spPr>
          <a:xfrm>
            <a:off x="4427984" y="2348880"/>
            <a:ext cx="3672408" cy="2088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967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lp-fs\管理部\總務類\5. 安衛個人資料夾\51208竣翔\1.承攬商管理系統\1.系統e化\數字一堆\1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3" b="5912"/>
          <a:stretch/>
        </p:blipFill>
        <p:spPr bwMode="auto">
          <a:xfrm>
            <a:off x="191852" y="1679332"/>
            <a:ext cx="8472264" cy="477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864" y="1124744"/>
            <a:ext cx="82296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選擇入場施工人員</a:t>
            </a:r>
            <a:r>
              <a:rPr lang="en-US" altLang="zh-TW" sz="2800" dirty="0" smtClean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僅顯示已完成建檔人員</a:t>
            </a:r>
            <a:r>
              <a:rPr lang="en-US" altLang="zh-TW" sz="2800" dirty="0" smtClean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endParaRPr lang="zh-TW" altLang="zh-TW" sz="2800" dirty="0">
              <a:solidFill>
                <a:srgbClr val="FF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施工申請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介面</a:t>
            </a:r>
            <a:endParaRPr lang="zh-TW" altLang="en-US" sz="32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F0AA-1FA4-45D6-8328-C78D06E0DAA0}" type="datetime1">
              <a:rPr lang="zh-TW" altLang="en-US" smtClean="0"/>
              <a:t>2019/7/17</a:t>
            </a:fld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A607-6364-4AC5-AFDA-13B21DA38AA5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4449600" y="4221088"/>
            <a:ext cx="3672408" cy="2088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348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lp-fs\管理部\總務類\5. 安衛個人資料夾\51208竣翔\1.承攬商管理系統\1.系統e化\數字一堆\1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3" b="5787"/>
          <a:stretch/>
        </p:blipFill>
        <p:spPr bwMode="auto">
          <a:xfrm>
            <a:off x="395536" y="1628800"/>
            <a:ext cx="855834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864" y="1124744"/>
            <a:ext cx="82296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送出確認</a:t>
            </a:r>
            <a:endParaRPr lang="zh-TW" altLang="zh-TW" sz="2800" dirty="0">
              <a:solidFill>
                <a:srgbClr val="FF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施工申請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介面</a:t>
            </a:r>
            <a:endParaRPr lang="zh-TW" altLang="en-US" sz="32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F0AA-1FA4-45D6-8328-C78D06E0DAA0}" type="datetime1">
              <a:rPr lang="zh-TW" altLang="en-US" smtClean="0"/>
              <a:t>2019/7/17</a:t>
            </a:fld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A607-6364-4AC5-AFDA-13B21DA38AA5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2411760" y="2636912"/>
            <a:ext cx="4968552" cy="33843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196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lp-fs\管理部\總務類\5. 安衛個人資料夾\51208竣翔\1.承攬商管理系統\1.系統e化\數字一堆\1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67" b="6163"/>
          <a:stretch/>
        </p:blipFill>
        <p:spPr bwMode="auto">
          <a:xfrm>
            <a:off x="755576" y="1726913"/>
            <a:ext cx="7637872" cy="464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864" y="1124744"/>
            <a:ext cx="82296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送出確認</a:t>
            </a:r>
            <a:endParaRPr lang="zh-TW" altLang="zh-TW" sz="2800" dirty="0">
              <a:solidFill>
                <a:srgbClr val="FF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施工申請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介面</a:t>
            </a:r>
            <a:endParaRPr lang="zh-TW" altLang="en-US" sz="32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F0AA-1FA4-45D6-8328-C78D06E0DAA0}" type="datetime1">
              <a:rPr lang="zh-TW" altLang="en-US" smtClean="0"/>
              <a:t>2019/7/17</a:t>
            </a:fld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A607-6364-4AC5-AFDA-13B21DA38AA5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539552" y="2636912"/>
            <a:ext cx="3672408" cy="24482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1583668" y="508518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此區域可確認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施工審核現況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036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附件一、施工類別介紹</a:t>
            </a:r>
            <a:endParaRPr lang="zh-TW" altLang="en-US" sz="32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F0AA-1FA4-45D6-8328-C78D06E0DAA0}" type="datetime1">
              <a:rPr lang="zh-TW" altLang="en-US" smtClean="0"/>
              <a:t>2019/7/17</a:t>
            </a:fld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A607-6364-4AC5-AFDA-13B21DA38AA5}" type="slidenum">
              <a:rPr lang="zh-TW" altLang="en-US" smtClean="0"/>
              <a:t>17</a:t>
            </a:fld>
            <a:endParaRPr lang="zh-TW" altLang="en-US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8101448"/>
              </p:ext>
            </p:extLst>
          </p:nvPr>
        </p:nvGraphicFramePr>
        <p:xfrm>
          <a:off x="539552" y="980728"/>
          <a:ext cx="8392864" cy="506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030"/>
                <a:gridCol w="3968482"/>
                <a:gridCol w="31683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施工類別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簡述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範例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600" b="0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局限作業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內部</a:t>
                      </a:r>
                      <a:r>
                        <a:rPr lang="zh-TW" altLang="en-US" sz="16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無法以充分且適當之自然通風</a:t>
                      </a: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來維持內部清淨之可呼吸性空氣，非供勞工在其內部從事經常性作業，且勞工進出受限制之空間。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塔槽、貯槽、 涵洞、坑洞、攔油迴廊、 油水分離池等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600" b="0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動火作業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直接或間接作業時，會</a:t>
                      </a:r>
                      <a:r>
                        <a:rPr lang="zh-TW" altLang="en-US" sz="16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產生明火或高熱之發火源。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電焊、氧乙炔焊接、噴燈、砂輪機研磨、切割機切割、電鑽等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600" b="0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高架作業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未設置平台、護欄</a:t>
                      </a: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等設備而已採取必要安全措施，其</a:t>
                      </a:r>
                      <a:r>
                        <a:rPr lang="zh-TW" altLang="en-US" sz="16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高度在二公尺以上</a:t>
                      </a: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者。</a:t>
                      </a:r>
                      <a:endParaRPr lang="en-US" altLang="zh-TW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  <a:p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依規定設置平台、護欄等設備，並採取防墜落之安全措施，其</a:t>
                      </a:r>
                      <a:r>
                        <a:rPr lang="zh-TW" altLang="en-US" sz="16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高度在五公尺以上</a:t>
                      </a: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者。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固定式施工架、移動式施工架、</a:t>
                      </a:r>
                      <a:r>
                        <a:rPr lang="en-US" altLang="zh-TW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A</a:t>
                      </a: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字梯等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600" b="0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吊掛作業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利用動力或手拉力起動起重機具，使</a:t>
                      </a:r>
                      <a:r>
                        <a:rPr lang="zh-TW" altLang="en-US" sz="16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吊裝物產生水平或垂直位移</a:t>
                      </a: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之作業。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吊車、吊鏈、捲揚機或滑輪等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600" b="0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活線作業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該線路和裝置</a:t>
                      </a:r>
                      <a:r>
                        <a:rPr lang="zh-TW" altLang="en-US" sz="16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無法停電作業時</a:t>
                      </a:r>
                      <a:r>
                        <a:rPr lang="zh-TW" altLang="en-US" sz="1600" b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，或</a:t>
                      </a: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於高壓線路附近作業時。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機台檢修、高低壓線路查修、絕緣裝置裝卸等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600" b="0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化學品作業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使用符合國家標準</a:t>
                      </a:r>
                      <a:r>
                        <a:rPr lang="en-US" altLang="zh-TW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CNS</a:t>
                      </a: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15030</a:t>
                      </a: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分類之化學品，進行清潔、塗抹、混合、加工、燃燒等作業皆稱之。</a:t>
                      </a:r>
                      <a:endParaRPr lang="en-US" altLang="zh-TW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酒精、有機溶劑、膠類等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095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619268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zh-TW" altLang="en-US" sz="7200" b="1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教學</a:t>
            </a:r>
            <a:r>
              <a:rPr lang="zh-TW" altLang="en-US" sz="72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結束</a:t>
            </a:r>
            <a:endParaRPr lang="en-US" altLang="zh-TW" sz="7200" b="1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zh-TW" altLang="en-US" sz="72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感謝聆聽</a:t>
            </a:r>
            <a:endParaRPr lang="en-US" altLang="zh-TW" sz="7200" b="1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 algn="ctr">
              <a:spcAft>
                <a:spcPts val="1200"/>
              </a:spcAft>
              <a:buNone/>
            </a:pPr>
            <a:endParaRPr lang="en-US" altLang="zh-TW" sz="7200" b="1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zh-TW" altLang="en-US" sz="5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平安來上班、快樂回到家</a:t>
            </a:r>
            <a:endParaRPr lang="en-US" altLang="zh-TW" sz="54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buNone/>
            </a:pPr>
            <a:endParaRPr lang="zh-TW" altLang="en-US" sz="8800" b="1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706D-D895-4A30-8CD6-C0F6B6946122}" type="datetime1">
              <a:rPr lang="zh-TW" altLang="en-US" smtClean="0"/>
              <a:t>2019/7/17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A607-6364-4AC5-AFDA-13B21DA38AA5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426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8864" y="188640"/>
            <a:ext cx="8229600" cy="979512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流程</a:t>
            </a:r>
            <a:endParaRPr lang="zh-TW" altLang="en-US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CEEB-296A-4625-A2D5-7E9EB625307D}" type="datetime1">
              <a:rPr lang="zh-TW" altLang="en-US" smtClean="0"/>
              <a:t>2019/7/17</a:t>
            </a:fld>
            <a:endParaRPr lang="zh-TW" altLang="en-US"/>
          </a:p>
        </p:txBody>
      </p:sp>
      <p:grpSp>
        <p:nvGrpSpPr>
          <p:cNvPr id="39" name="群組 38"/>
          <p:cNvGrpSpPr/>
          <p:nvPr/>
        </p:nvGrpSpPr>
        <p:grpSpPr>
          <a:xfrm>
            <a:off x="2096911" y="1121123"/>
            <a:ext cx="5074454" cy="5570340"/>
            <a:chOff x="2035799" y="1156948"/>
            <a:chExt cx="5074454" cy="5570340"/>
          </a:xfrm>
        </p:grpSpPr>
        <p:sp>
          <p:nvSpPr>
            <p:cNvPr id="5" name="矩形 4"/>
            <p:cNvSpPr/>
            <p:nvPr/>
          </p:nvSpPr>
          <p:spPr>
            <a:xfrm>
              <a:off x="3927288" y="1156948"/>
              <a:ext cx="1440160" cy="61586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廠商告知欲開通之</a:t>
              </a:r>
              <a:r>
                <a:rPr lang="en-US" altLang="zh-TW" sz="14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Google</a:t>
              </a:r>
              <a:r>
                <a:rPr lang="zh-TW" altLang="en-US" sz="14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帳號</a:t>
              </a:r>
              <a:endParaRPr lang="zh-TW" altLang="en-US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2131382" y="2289724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施工人員建檔</a:t>
              </a:r>
              <a:endPara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5926659" y="2289724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施工申請</a:t>
              </a:r>
              <a:endPara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927288" y="1963291"/>
              <a:ext cx="1440160" cy="61586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大立管理部開通該帳號申請權限</a:t>
              </a:r>
              <a:endParaRPr lang="zh-TW" alt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035799" y="2892251"/>
              <a:ext cx="1440160" cy="61586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廠商外網申請</a:t>
              </a:r>
              <a:endParaRPr lang="zh-TW" altLang="en-US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035799" y="3698594"/>
              <a:ext cx="1440160" cy="61586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管理部審核</a:t>
              </a:r>
              <a:endParaRPr lang="zh-TW" alt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632762" y="2886028"/>
              <a:ext cx="1440160" cy="61586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廠商外網申請</a:t>
              </a:r>
              <a:endParaRPr lang="zh-TW" altLang="en-US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658145" y="3693248"/>
              <a:ext cx="1440000" cy="61586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大立監工主管</a:t>
              </a:r>
              <a:endParaRPr lang="en-US" altLang="zh-TW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algn="ctr"/>
              <a:r>
                <a:rPr lang="zh-TW" altLang="en-US" sz="1400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審核</a:t>
              </a:r>
              <a:endParaRPr lang="zh-TW" alt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670093" y="4504937"/>
              <a:ext cx="1440160" cy="61586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大立監工課級</a:t>
              </a:r>
              <a:endParaRPr lang="en-US" altLang="zh-TW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algn="ctr"/>
              <a:r>
                <a:rPr lang="zh-TW" altLang="en-US" sz="1400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主管審核</a:t>
              </a:r>
              <a:endParaRPr lang="zh-TW" alt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670093" y="5309591"/>
              <a:ext cx="1440160" cy="61586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管理部審核</a:t>
              </a:r>
              <a:endParaRPr lang="zh-TW" altLang="en-US" sz="1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042244" y="4504937"/>
              <a:ext cx="1440160" cy="61586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人員建檔完畢</a:t>
              </a:r>
              <a:endParaRPr lang="zh-TW" altLang="en-US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658145" y="6111420"/>
              <a:ext cx="1440160" cy="61586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施工申請完畢</a:t>
              </a:r>
              <a:endParaRPr lang="zh-TW" altLang="en-US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9" name="直線單箭頭接點 18"/>
            <p:cNvCxnSpPr>
              <a:stCxn id="5" idx="2"/>
              <a:endCxn id="9" idx="0"/>
            </p:cNvCxnSpPr>
            <p:nvPr/>
          </p:nvCxnSpPr>
          <p:spPr>
            <a:xfrm>
              <a:off x="4647368" y="1772816"/>
              <a:ext cx="0" cy="19047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單箭頭接點 19"/>
            <p:cNvCxnSpPr/>
            <p:nvPr/>
          </p:nvCxnSpPr>
          <p:spPr>
            <a:xfrm>
              <a:off x="2755879" y="3508119"/>
              <a:ext cx="0" cy="19047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單箭頭接點 20"/>
            <p:cNvCxnSpPr/>
            <p:nvPr/>
          </p:nvCxnSpPr>
          <p:spPr>
            <a:xfrm>
              <a:off x="2762324" y="4314462"/>
              <a:ext cx="0" cy="19047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肘形接點 22"/>
            <p:cNvCxnSpPr>
              <a:stCxn id="9" idx="2"/>
              <a:endCxn id="10" idx="0"/>
            </p:cNvCxnSpPr>
            <p:nvPr/>
          </p:nvCxnSpPr>
          <p:spPr>
            <a:xfrm rot="5400000">
              <a:off x="3545078" y="1789961"/>
              <a:ext cx="313092" cy="1891489"/>
            </a:xfrm>
            <a:prstGeom prst="bentConnector3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肘形接點 23"/>
            <p:cNvCxnSpPr>
              <a:stCxn id="9" idx="2"/>
              <a:endCxn id="12" idx="0"/>
            </p:cNvCxnSpPr>
            <p:nvPr/>
          </p:nvCxnSpPr>
          <p:spPr>
            <a:xfrm rot="16200000" flipH="1">
              <a:off x="5346671" y="1879856"/>
              <a:ext cx="306869" cy="1705474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單箭頭接點 26"/>
            <p:cNvCxnSpPr/>
            <p:nvPr/>
          </p:nvCxnSpPr>
          <p:spPr>
            <a:xfrm>
              <a:off x="6390173" y="3509991"/>
              <a:ext cx="0" cy="19047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單箭頭接點 27"/>
            <p:cNvCxnSpPr/>
            <p:nvPr/>
          </p:nvCxnSpPr>
          <p:spPr>
            <a:xfrm>
              <a:off x="6390173" y="4314462"/>
              <a:ext cx="0" cy="19047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單箭頭接點 28"/>
            <p:cNvCxnSpPr/>
            <p:nvPr/>
          </p:nvCxnSpPr>
          <p:spPr>
            <a:xfrm>
              <a:off x="6390173" y="5120805"/>
              <a:ext cx="0" cy="19047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單箭頭接點 29"/>
            <p:cNvCxnSpPr/>
            <p:nvPr/>
          </p:nvCxnSpPr>
          <p:spPr>
            <a:xfrm>
              <a:off x="6378145" y="5925460"/>
              <a:ext cx="0" cy="19047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肘形接點 32"/>
            <p:cNvCxnSpPr>
              <a:stCxn id="16" idx="2"/>
              <a:endCxn id="12" idx="1"/>
            </p:cNvCxnSpPr>
            <p:nvPr/>
          </p:nvCxnSpPr>
          <p:spPr>
            <a:xfrm rot="5400000" flipH="1" flipV="1">
              <a:off x="3234121" y="2722165"/>
              <a:ext cx="1926843" cy="2870438"/>
            </a:xfrm>
            <a:prstGeom prst="bentConnector4">
              <a:avLst>
                <a:gd name="adj1" fmla="val -11864"/>
                <a:gd name="adj2" fmla="val 62543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字方塊 35"/>
            <p:cNvSpPr txBox="1"/>
            <p:nvPr/>
          </p:nvSpPr>
          <p:spPr>
            <a:xfrm>
              <a:off x="3131840" y="5463637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選取人員資料</a:t>
              </a:r>
              <a:endPara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40" name="文字方塊 39"/>
          <p:cNvSpPr txBox="1"/>
          <p:nvPr/>
        </p:nvSpPr>
        <p:spPr>
          <a:xfrm>
            <a:off x="6868615" y="1792234"/>
            <a:ext cx="2344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施工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申請需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於前日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12:00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前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完成送單，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提前進行申請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0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864" y="1124744"/>
            <a:ext cx="8229600" cy="5256584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欲進行開通之廠商請提供下列資料：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	1.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公司名稱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	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統一編號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	3.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欲開通之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Gmail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帳號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需為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@gmail.com)</a:t>
            </a:r>
          </a:p>
          <a:p>
            <a:pPr marL="0" indent="0">
              <a:buNone/>
            </a:pP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	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聯絡人姓名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供聯繫使用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	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5.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聯絡人電話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供聯繫使用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帳號開通</a:t>
            </a:r>
            <a:endParaRPr lang="zh-TW" altLang="en-US" sz="32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F0AA-1FA4-45D6-8328-C78D06E0DAA0}" type="datetime1">
              <a:rPr lang="zh-TW" altLang="en-US" smtClean="0"/>
              <a:t>2019/7/17</a:t>
            </a:fld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A607-6364-4AC5-AFDA-13B21DA38AA5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361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864" y="1124744"/>
            <a:ext cx="82296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廠商外網申請網址：</a:t>
            </a:r>
            <a:r>
              <a:rPr lang="en-US" altLang="zh-TW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hlinkClick r:id="rId3"/>
              </a:rPr>
              <a:t>https://info.largan.com.tw/admission</a:t>
            </a:r>
            <a:r>
              <a:rPr lang="en-US" altLang="zh-TW" dirty="0" smtClean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hlinkClick r:id="rId3"/>
              </a:rPr>
              <a:t>/</a:t>
            </a:r>
            <a:endParaRPr lang="en-US" altLang="zh-TW" dirty="0" smtClean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登入介面</a:t>
            </a:r>
            <a:endParaRPr lang="zh-TW" altLang="en-US" sz="32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F0AA-1FA4-45D6-8328-C78D06E0DAA0}" type="datetime1">
              <a:rPr lang="zh-TW" altLang="en-US" smtClean="0"/>
              <a:t>2019/7/17</a:t>
            </a:fld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A607-6364-4AC5-AFDA-13B21DA38AA5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7" name="Picture 2" descr="\\lp-fs\管理部\總務類\5. 安衛個人資料夾\51208竣翔\1.承攬商管理系統\1.系統e化\數字一堆\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2"/>
          <a:stretch/>
        </p:blipFill>
        <p:spPr bwMode="auto">
          <a:xfrm>
            <a:off x="539552" y="1772816"/>
            <a:ext cx="8136904" cy="430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38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864" y="1124744"/>
            <a:ext cx="82296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使用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Google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帳密登入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TW" sz="2800" dirty="0" smtClean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需事前告知大立欲使用之登入帳號，始可開通使用</a:t>
            </a:r>
            <a:r>
              <a:rPr lang="en-US" altLang="zh-TW" sz="2800" dirty="0" smtClean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endParaRPr lang="zh-TW" altLang="zh-TW" sz="2800" dirty="0">
              <a:solidFill>
                <a:srgbClr val="FF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登入介面</a:t>
            </a:r>
            <a:endParaRPr lang="zh-TW" altLang="en-US" sz="32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F0AA-1FA4-45D6-8328-C78D06E0DAA0}" type="datetime1">
              <a:rPr lang="zh-TW" altLang="en-US" smtClean="0"/>
              <a:t>2019/7/17</a:t>
            </a:fld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A607-6364-4AC5-AFDA-13B21DA38AA5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1027" name="Picture 3" descr="\\lp-fs\管理部\總務類\5. 安衛個人資料夾\51208竣翔\1.承攬商管理系統\1.系統e化\數字一堆\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37"/>
          <a:stretch/>
        </p:blipFill>
        <p:spPr bwMode="auto">
          <a:xfrm>
            <a:off x="755576" y="2492896"/>
            <a:ext cx="7865937" cy="385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86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864" y="1124744"/>
            <a:ext cx="82296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廠商人員資料建檔</a:t>
            </a:r>
            <a:r>
              <a:rPr lang="en-US" altLang="zh-TW" sz="2800" dirty="0" smtClean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各項資料務必確實填寫並上傳</a:t>
            </a:r>
            <a:r>
              <a:rPr lang="en-US" altLang="zh-TW" sz="2800" dirty="0" smtClean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endParaRPr lang="zh-TW" altLang="zh-TW" sz="2800" dirty="0">
              <a:solidFill>
                <a:srgbClr val="FF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人員申請介面</a:t>
            </a:r>
            <a:endParaRPr lang="zh-TW" altLang="en-US" sz="32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F0AA-1FA4-45D6-8328-C78D06E0DAA0}" type="datetime1">
              <a:rPr lang="zh-TW" altLang="en-US" smtClean="0"/>
              <a:t>2019/7/17</a:t>
            </a:fld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A607-6364-4AC5-AFDA-13B21DA38AA5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2050" name="Picture 2" descr="\\lp-fs\管理部\總務類\5. 安衛個人資料夾\51208竣翔\1.承攬商管理系統\1.系統e化\數字一堆\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83" b="7756"/>
          <a:stretch/>
        </p:blipFill>
        <p:spPr bwMode="auto">
          <a:xfrm>
            <a:off x="539552" y="1734361"/>
            <a:ext cx="8208360" cy="463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橢圓 6"/>
          <p:cNvSpPr/>
          <p:nvPr/>
        </p:nvSpPr>
        <p:spPr>
          <a:xfrm>
            <a:off x="3131840" y="4221088"/>
            <a:ext cx="5832648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7020272" y="3586154"/>
            <a:ext cx="1631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下載空白表格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填寫後上傳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361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lp-fs\管理部\總務類\5. 安衛個人資料夾\51208竣翔\1.承攬商管理系統\1.系統e化\數字一堆\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62" b="25409"/>
          <a:stretch/>
        </p:blipFill>
        <p:spPr bwMode="auto">
          <a:xfrm>
            <a:off x="195990" y="1700808"/>
            <a:ext cx="8784976" cy="455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864" y="1124744"/>
            <a:ext cx="82296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廠商人員資料建檔</a:t>
            </a:r>
            <a:r>
              <a:rPr lang="en-US" altLang="zh-TW" sz="2800" dirty="0" smtClean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送件後將經管理部審核</a:t>
            </a:r>
            <a:r>
              <a:rPr lang="en-US" altLang="zh-TW" sz="2800" dirty="0" smtClean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endParaRPr lang="zh-TW" altLang="zh-TW" sz="2800" dirty="0">
              <a:solidFill>
                <a:srgbClr val="FF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人員申請介面</a:t>
            </a:r>
            <a:endParaRPr lang="zh-TW" altLang="en-US" sz="32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F0AA-1FA4-45D6-8328-C78D06E0DAA0}" type="datetime1">
              <a:rPr lang="zh-TW" altLang="en-US" smtClean="0"/>
              <a:t>2019/7/17</a:t>
            </a:fld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A607-6364-4AC5-AFDA-13B21DA38AA5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7424521" y="5805264"/>
            <a:ext cx="1575792" cy="6564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7092280" y="543593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點此送件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246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864" y="1124744"/>
            <a:ext cx="82296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完成送件</a:t>
            </a:r>
            <a:r>
              <a:rPr lang="en-US" altLang="zh-TW" sz="2800" dirty="0" smtClean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於</a:t>
            </a:r>
            <a:r>
              <a:rPr lang="en-US" altLang="zh-TW" sz="2800" dirty="0" smtClean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“</a:t>
            </a:r>
            <a:r>
              <a:rPr lang="zh-TW" alt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等候送件</a:t>
            </a:r>
            <a:r>
              <a:rPr lang="en-US" altLang="zh-TW" sz="2800" dirty="0" smtClean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”</a:t>
            </a:r>
            <a:r>
              <a:rPr lang="zh-TW" alt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狀態時系統會自動送件</a:t>
            </a:r>
            <a:r>
              <a:rPr lang="en-US" altLang="zh-TW" sz="2800" dirty="0" smtClean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endParaRPr lang="zh-TW" altLang="zh-TW" sz="2800" dirty="0">
              <a:solidFill>
                <a:srgbClr val="FF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人員申請介面</a:t>
            </a:r>
            <a:endParaRPr lang="zh-TW" altLang="en-US" sz="32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5122" name="Picture 2" descr="\\lp-fs\管理部\總務類\5. 安衛個人資料夾\51208竣翔\1.承攬商管理系統\1.系統e化\數字一堆\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94" b="70649"/>
          <a:stretch/>
        </p:blipFill>
        <p:spPr bwMode="auto">
          <a:xfrm>
            <a:off x="539552" y="1628800"/>
            <a:ext cx="6996095" cy="160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lp-fs\管理部\總務類\5. 安衛個人資料夾\51208竣翔\1.承攬商管理系統\1.系統e化\數字一堆\6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91" b="24277"/>
          <a:stretch/>
        </p:blipFill>
        <p:spPr bwMode="auto">
          <a:xfrm>
            <a:off x="539552" y="3692595"/>
            <a:ext cx="6480720" cy="302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橢圓 12"/>
          <p:cNvSpPr/>
          <p:nvPr/>
        </p:nvSpPr>
        <p:spPr>
          <a:xfrm>
            <a:off x="467544" y="4293096"/>
            <a:ext cx="2304256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755576" y="568841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此區域可確認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人員審核現況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353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864" y="1124744"/>
            <a:ext cx="82296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切換至施工申請介面</a:t>
            </a:r>
            <a:endParaRPr lang="zh-TW" altLang="zh-TW" sz="28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施工申請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介面</a:t>
            </a:r>
            <a:endParaRPr lang="zh-TW" altLang="en-US" sz="32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F0AA-1FA4-45D6-8328-C78D06E0DAA0}" type="datetime1">
              <a:rPr lang="zh-TW" altLang="en-US" smtClean="0"/>
              <a:t>2019/7/17</a:t>
            </a:fld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A607-6364-4AC5-AFDA-13B21DA38AA5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1026" name="Picture 2" descr="\\lp-fs\管理部\總務類\5. 安衛個人資料夾\51208竣翔\1.承攬商管理系統\1.系統e化\數字一堆\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71" t="-8006" r="7871" b="8006"/>
          <a:stretch/>
        </p:blipFill>
        <p:spPr bwMode="auto">
          <a:xfrm>
            <a:off x="-153922" y="1340768"/>
            <a:ext cx="896216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橢圓 7"/>
          <p:cNvSpPr/>
          <p:nvPr/>
        </p:nvSpPr>
        <p:spPr>
          <a:xfrm>
            <a:off x="593755" y="2132856"/>
            <a:ext cx="737885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1331640" y="2200218"/>
            <a:ext cx="1579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點此切換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361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高階主管">
  <a:themeElements>
    <a:clrScheme name="高階主管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高階主管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高階主管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23881</TotalTime>
  <Words>642</Words>
  <Application>Microsoft Office PowerPoint</Application>
  <PresentationFormat>如螢幕大小 (4:3)</PresentationFormat>
  <Paragraphs>142</Paragraphs>
  <Slides>18</Slides>
  <Notes>17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高階主管</vt:lpstr>
      <vt:lpstr>大立光電股份有限公司 承攬商電子申請系統使用教學</vt:lpstr>
      <vt:lpstr>流程</vt:lpstr>
      <vt:lpstr>帳號開通</vt:lpstr>
      <vt:lpstr>登入介面</vt:lpstr>
      <vt:lpstr>登入介面</vt:lpstr>
      <vt:lpstr>人員申請介面</vt:lpstr>
      <vt:lpstr>人員申請介面</vt:lpstr>
      <vt:lpstr>人員申請介面</vt:lpstr>
      <vt:lpstr>施工申請介面</vt:lpstr>
      <vt:lpstr>施工申請介面</vt:lpstr>
      <vt:lpstr>施工申請介面</vt:lpstr>
      <vt:lpstr>施工申請介面</vt:lpstr>
      <vt:lpstr>施工申請介面</vt:lpstr>
      <vt:lpstr>施工申請介面</vt:lpstr>
      <vt:lpstr>施工申請介面</vt:lpstr>
      <vt:lpstr>施工申請介面</vt:lpstr>
      <vt:lpstr>附件一、施工類別介紹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一般安全衛生通識教育訓練</dc:title>
  <dc:creator>大立 鄭由昇</dc:creator>
  <cp:lastModifiedBy>大立 張竣翔</cp:lastModifiedBy>
  <cp:revision>529</cp:revision>
  <cp:lastPrinted>2019-05-29T09:34:00Z</cp:lastPrinted>
  <dcterms:created xsi:type="dcterms:W3CDTF">2016-05-16T09:49:05Z</dcterms:created>
  <dcterms:modified xsi:type="dcterms:W3CDTF">2019-07-17T03:30:37Z</dcterms:modified>
</cp:coreProperties>
</file>